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09" r:id="rId5"/>
    <p:sldId id="306" r:id="rId6"/>
    <p:sldId id="311" r:id="rId7"/>
    <p:sldId id="296" r:id="rId8"/>
    <p:sldId id="297" r:id="rId9"/>
    <p:sldId id="310" r:id="rId10"/>
    <p:sldId id="312" r:id="rId11"/>
    <p:sldId id="304" r:id="rId12"/>
    <p:sldId id="305" r:id="rId13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49" autoAdjust="0"/>
    <p:restoredTop sz="94524" autoAdjust="0"/>
  </p:normalViewPr>
  <p:slideViewPr>
    <p:cSldViewPr snapToGrid="0">
      <p:cViewPr varScale="1">
        <p:scale>
          <a:sx n="127" d="100"/>
          <a:sy n="127" d="100"/>
        </p:scale>
        <p:origin x="252" y="120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8396B8-7395-4270-B8F2-4CBA071736E1}" type="datetime1">
              <a:rPr lang="es-ES" smtClean="0"/>
              <a:t>13/07/2022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90534-F78D-4CB7-BDCF-1A3A18E977B2}" type="datetime1">
              <a:rPr lang="es-ES" smtClean="0"/>
              <a:pPr/>
              <a:t>13/07/2022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4837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5971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2244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78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3649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1214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0771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8" descr="fotografía de una hoja de palmera sobre fondo rosa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sgos y benef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44" descr="Fotografía de hojas de palmera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c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8" descr="fotografía del teclado de un portátil rodeado de 2 hojas de palma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os cl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13" descr="fotografía de primer plano de hoja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laración de objetiv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 descr="Fotografía de hojas de palmera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Marcador de posición de imagen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9" name="Marcador de posición de imagen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Marcador de texto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6" name="Marcador de texto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0" name="Marcador de posición de imagen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7" name="Marcador de texto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8" name="Marcador de texto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1" name="Marcador de posición de imagen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9" name="Marcador de texto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0" name="Marcador de texto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anig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1" name="Marcador de posición de SmartArt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elemento gráfico SmartArt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ortunida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arcador de posición de imagen 17" descr="fotografía de primer plano de planta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del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o de empre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es-ES" sz="3600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64" name="Marcador de texto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elemento</a:t>
            </a:r>
          </a:p>
        </p:txBody>
      </p:sp>
      <p:sp>
        <p:nvSpPr>
          <p:cNvPr id="38" name="Marcador de texto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39" name="Marcador de texto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0" name="Marcador de texto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1" name="Marcador de texto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2" name="Marcador de texto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4" name="Marcador de texto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5" name="Marcador de texto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6" name="Marcador de texto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8" name="Marcador de texto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9" name="Marcador de texto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7" name="Marcador de texto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0" name="Marcador de texto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1" name="Marcador de texto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3" name="Marcador de texto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52" name="Marcador de texto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3" name="Marcador de texto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4" name="Marcador de texto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5" name="Marcador de texto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6" name="Marcador de texto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7" name="Marcador de texto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8" name="Marcador de texto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0" name="Marcador de texto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1" name="Marcador de texto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9" name="Marcador de texto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2" name="Marcador de texto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3" name="Marcador de texto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33" name="Marcador de fecha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34" name="Marcador de pie de página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35" name="Marcador de número de diapositiva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Proyecto de La Encuestadora</a:t>
            </a:r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/>
          <a:lstStyle/>
          <a:p>
            <a:pPr rtl="0"/>
            <a:r>
              <a:rPr lang="es-ES" dirty="0"/>
              <a:t>Juan Carlos Suarez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5CA5C7A-4C71-4B16-89B1-E257AE91B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481" y="826681"/>
            <a:ext cx="3633012" cy="520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/>
              <a:t>Declaración de objetivos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872848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s-AR" sz="2500" dirty="0"/>
              <a:t>La aplicación permitirá a los clientes (empresas proveedoras de bienes y servicios) crear y difundir encuestas a fin de conocer el mercado respecto a puntos de su interés. Por su parte, los encuestados percibirán puntos en función de la priorización de las encuestas contestadas, los cuales podrán ser canjeados por </a:t>
            </a:r>
            <a:r>
              <a:rPr lang="es-AR" sz="2500" dirty="0" err="1"/>
              <a:t>GiftCards</a:t>
            </a:r>
            <a:r>
              <a:rPr lang="es-AR" sz="2500" dirty="0"/>
              <a:t>.</a:t>
            </a:r>
          </a:p>
          <a:p>
            <a:pPr rtl="0"/>
            <a:endParaRPr lang="es-ES" dirty="0"/>
          </a:p>
        </p:txBody>
      </p:sp>
      <p:sp>
        <p:nvSpPr>
          <p:cNvPr id="6" name="Marcador de fecha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2022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r>
              <a:rPr lang="es-ES" dirty="0"/>
              <a:t>La Encuestadora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2</a:t>
            </a:fld>
            <a:endParaRPr lang="es-E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2D0BFD2-D73E-4A38-9A57-62E468E6C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408" y="920091"/>
            <a:ext cx="5693441" cy="501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134528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Modelo de Negocio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9E1D7404-44B2-41E5-9B1C-26216EB1EC6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136342" y="2326559"/>
            <a:ext cx="9925235" cy="3507782"/>
          </a:xfrm>
        </p:spPr>
        <p:txBody>
          <a:bodyPr rtlCol="0">
            <a:normAutofit fontScale="92500"/>
          </a:bodyPr>
          <a:lstStyle/>
          <a:p>
            <a:r>
              <a:rPr lang="es-AR" dirty="0"/>
              <a:t>Los </a:t>
            </a:r>
            <a:r>
              <a:rPr lang="es-AR" dirty="0">
                <a:solidFill>
                  <a:srgbClr val="FF0000"/>
                </a:solidFill>
              </a:rPr>
              <a:t>usuarios</a:t>
            </a:r>
            <a:r>
              <a:rPr lang="es-AR" dirty="0"/>
              <a:t> interesados en obtener premios se registrarán gratuitamente, con datos personales.</a:t>
            </a:r>
          </a:p>
          <a:p>
            <a:r>
              <a:rPr lang="es-AR" dirty="0"/>
              <a:t>Podrán hacer encuestas que llegaran vía mail con URL única, donde podrán seleccionar las encuestan que estén disponibles. Los usuarios obtendrán puntos según el tipo de encuesta que respondan.</a:t>
            </a:r>
          </a:p>
          <a:p>
            <a:r>
              <a:rPr lang="es-AR" dirty="0"/>
              <a:t>Los </a:t>
            </a:r>
            <a:r>
              <a:rPr lang="es-AR" dirty="0">
                <a:solidFill>
                  <a:srgbClr val="FF0000"/>
                </a:solidFill>
              </a:rPr>
              <a:t>clientes</a:t>
            </a:r>
            <a:r>
              <a:rPr lang="es-AR" dirty="0"/>
              <a:t> podrán elegir membresías </a:t>
            </a:r>
            <a:r>
              <a:rPr lang="es-AR" b="1" dirty="0"/>
              <a:t>(GRATIS, PLATA u ORO)</a:t>
            </a:r>
            <a:r>
              <a:rPr lang="es-AR" dirty="0"/>
              <a:t> con diferente prioridad y vencimiento mas prolongado, para obtener </a:t>
            </a:r>
            <a:r>
              <a:rPr lang="es-AR" i="1" dirty="0"/>
              <a:t>mayor cantidad de respuestas</a:t>
            </a:r>
            <a:r>
              <a:rPr lang="es-AR" dirty="0"/>
              <a:t>.</a:t>
            </a:r>
          </a:p>
          <a:p>
            <a:r>
              <a:rPr lang="es-AR" dirty="0"/>
              <a:t>Las </a:t>
            </a:r>
            <a:r>
              <a:rPr lang="es-AR" dirty="0">
                <a:solidFill>
                  <a:srgbClr val="FF0000"/>
                </a:solidFill>
              </a:rPr>
              <a:t>encuestas</a:t>
            </a:r>
            <a:r>
              <a:rPr lang="es-AR" dirty="0"/>
              <a:t> serán creadas por los clientes, de no tener </a:t>
            </a:r>
            <a:r>
              <a:rPr lang="es-AR" i="1" dirty="0"/>
              <a:t>errores</a:t>
            </a:r>
            <a:r>
              <a:rPr lang="es-AR" dirty="0"/>
              <a:t>, estarán </a:t>
            </a:r>
            <a:r>
              <a:rPr lang="es-AR" b="1" dirty="0"/>
              <a:t>disponibles</a:t>
            </a:r>
            <a:r>
              <a:rPr lang="es-AR" dirty="0"/>
              <a:t> </a:t>
            </a:r>
            <a:r>
              <a:rPr lang="es-AR" b="1" dirty="0"/>
              <a:t>hasta su vencimiento</a:t>
            </a:r>
            <a:r>
              <a:rPr lang="es-AR" dirty="0"/>
              <a:t>.</a:t>
            </a:r>
          </a:p>
          <a:p>
            <a:r>
              <a:rPr lang="es-AR" dirty="0"/>
              <a:t>Las mismas estarán listadas por </a:t>
            </a:r>
            <a:r>
              <a:rPr lang="es-AR" i="1" dirty="0"/>
              <a:t>prioridad según la membresía </a:t>
            </a:r>
            <a:r>
              <a:rPr lang="es-AR" dirty="0"/>
              <a:t>de los clientes que las crearon y compensaran a los usuarios de la siguiente manera:</a:t>
            </a:r>
            <a:r>
              <a:rPr lang="es-AR" b="1" dirty="0"/>
              <a:t> </a:t>
            </a:r>
            <a:r>
              <a:rPr lang="es-AR" dirty="0"/>
              <a:t>GRATIS</a:t>
            </a:r>
            <a:r>
              <a:rPr lang="es-AR" b="1" dirty="0"/>
              <a:t> = 100ptos, </a:t>
            </a:r>
            <a:r>
              <a:rPr lang="es-AR" b="1" dirty="0">
                <a:solidFill>
                  <a:schemeClr val="bg1">
                    <a:lumMod val="65000"/>
                  </a:schemeClr>
                </a:solidFill>
              </a:rPr>
              <a:t>PLATA</a:t>
            </a:r>
            <a:r>
              <a:rPr lang="es-AR" b="1" dirty="0"/>
              <a:t> = 250ptos y </a:t>
            </a:r>
            <a:r>
              <a:rPr lang="es-AR" b="1" dirty="0">
                <a:solidFill>
                  <a:srgbClr val="FFC000"/>
                </a:solidFill>
              </a:rPr>
              <a:t>ORO</a:t>
            </a:r>
            <a:r>
              <a:rPr lang="es-AR" b="1" dirty="0"/>
              <a:t> = 500ptos</a:t>
            </a:r>
            <a:r>
              <a:rPr lang="es-AR" dirty="0"/>
              <a:t>.</a:t>
            </a:r>
          </a:p>
          <a:p>
            <a:r>
              <a:rPr lang="es-AR" dirty="0"/>
              <a:t>Perfiles: </a:t>
            </a:r>
            <a:r>
              <a:rPr lang="es-AR" i="1" dirty="0">
                <a:solidFill>
                  <a:srgbClr val="FF0000"/>
                </a:solidFill>
              </a:rPr>
              <a:t>Usuarios</a:t>
            </a:r>
            <a:r>
              <a:rPr lang="es-AR" dirty="0"/>
              <a:t> (Editar perfil de usuario, responder encuestas, ver puntos acumulados y canjearlos (</a:t>
            </a:r>
            <a:r>
              <a:rPr lang="es-AR" i="1" dirty="0"/>
              <a:t>Fuera de Alcance</a:t>
            </a:r>
            <a:r>
              <a:rPr lang="es-AR" dirty="0"/>
              <a:t>)) </a:t>
            </a:r>
            <a:r>
              <a:rPr lang="es-AR" i="1" dirty="0">
                <a:solidFill>
                  <a:srgbClr val="FF0000"/>
                </a:solidFill>
              </a:rPr>
              <a:t>Clientes</a:t>
            </a:r>
            <a:r>
              <a:rPr lang="es-AR" dirty="0"/>
              <a:t> (Editar perfil de cliente y mejorar membresía, crear encuestas y ver resultados de las encuestas finalizadas y pagar online(</a:t>
            </a:r>
            <a:r>
              <a:rPr lang="es-AR" i="1" dirty="0"/>
              <a:t>Fuera de Alcance</a:t>
            </a:r>
            <a:r>
              <a:rPr lang="es-AR" dirty="0"/>
              <a:t>))</a:t>
            </a:r>
          </a:p>
          <a:p>
            <a:pPr rtl="0"/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33BEAB-4380-4A47-B648-13315E04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2022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dirty="0"/>
              <a:t>La Encuestadora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3</a:t>
            </a:fld>
            <a:endParaRPr lang="es-ES"/>
          </a:p>
        </p:txBody>
      </p:sp>
      <p:pic>
        <p:nvPicPr>
          <p:cNvPr id="27" name="Gráfico 26" descr="Esquema de gráfico de barras con tendencia ascendente">
            <a:extLst>
              <a:ext uri="{FF2B5EF4-FFF2-40B4-BE49-F238E27FC236}">
                <a16:creationId xmlns:a16="http://schemas.microsoft.com/office/drawing/2014/main" id="{64F99BBE-1996-4227-A4DE-D13CD3514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34473" y="1595038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00213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Correo recibido por el Usuario 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E0D9D39-4DE1-4E77-8802-B35DBFFF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2022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r>
              <a:rPr lang="es-ES" dirty="0"/>
              <a:t>La Encuestadora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4</a:t>
            </a:fld>
            <a:endParaRPr lang="es-ES"/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E870919F-3BE7-41C0-9FD4-567CB8B3B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158" y="1384976"/>
            <a:ext cx="9781683" cy="457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 descr="Primer plano de un reloj de pared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Título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05" y="4133620"/>
            <a:ext cx="4443664" cy="91440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/>
              <a:t>Prueba de funcionamiento</a:t>
            </a:r>
          </a:p>
        </p:txBody>
      </p:sp>
      <p:sp>
        <p:nvSpPr>
          <p:cNvPr id="16" name="Marcador de fecha 15">
            <a:extLst>
              <a:ext uri="{FF2B5EF4-FFF2-40B4-BE49-F238E27FC236}">
                <a16:creationId xmlns:a16="http://schemas.microsoft.com/office/drawing/2014/main" id="{D0853325-76A7-4AEB-8F7F-CF0B2580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bg1">
                    <a:lumMod val="75000"/>
                  </a:schemeClr>
                </a:solidFill>
              </a:rPr>
              <a:t>2022</a:t>
            </a:r>
          </a:p>
        </p:txBody>
      </p:sp>
      <p:sp>
        <p:nvSpPr>
          <p:cNvPr id="17" name="Marcador de pie de página 16">
            <a:extLst>
              <a:ext uri="{FF2B5EF4-FFF2-40B4-BE49-F238E27FC236}">
                <a16:creationId xmlns:a16="http://schemas.microsoft.com/office/drawing/2014/main" id="{A3CFEF10-F087-43D5-9B68-DA35850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dirty="0"/>
              <a:t>La Encuestadora</a:t>
            </a:r>
          </a:p>
        </p:txBody>
      </p:sp>
      <p:sp>
        <p:nvSpPr>
          <p:cNvPr id="18" name="Marcador de número de diapositiva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5</a:t>
            </a:fld>
            <a:endParaRPr lang="es-E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B7B867E-A167-497F-A4EB-CD260385A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1800" y="1266117"/>
            <a:ext cx="7943200" cy="478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1652"/>
            <a:ext cx="10515600" cy="43024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/>
              <a:t>Muestra de datos </a:t>
            </a:r>
          </a:p>
        </p:txBody>
      </p:sp>
      <p:graphicFrame>
        <p:nvGraphicFramePr>
          <p:cNvPr id="11" name="Tabla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43267702"/>
              </p:ext>
            </p:extLst>
          </p:nvPr>
        </p:nvGraphicFramePr>
        <p:xfrm>
          <a:off x="683264" y="1355060"/>
          <a:ext cx="10928728" cy="4885193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464364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5464364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</a:tblGrid>
              <a:tr h="447107">
                <a:tc>
                  <a:txBody>
                    <a:bodyPr/>
                    <a:lstStyle/>
                    <a:p>
                      <a:pPr algn="ctr" rtl="0"/>
                      <a:r>
                        <a:rPr lang="es-ES" sz="1400" b="1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Usuario y Contraseña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 dirty="0">
                          <a:solidFill>
                            <a:schemeClr val="tx1"/>
                          </a:solidFill>
                        </a:rPr>
                        <a:t>Detalle de operaciones realizadas</a:t>
                      </a: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739681"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Cliente 1 / Password1+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s-ES" sz="1400" noProof="0" dirty="0"/>
                        <a:t>Creo 3 Encuestas con diferentes membresías, 1 correcta y disponible, 1 de ellas tiene </a:t>
                      </a:r>
                      <a:r>
                        <a:rPr lang="es-ES" sz="1400" noProof="0" dirty="0">
                          <a:solidFill>
                            <a:srgbClr val="FF0000"/>
                          </a:solidFill>
                        </a:rPr>
                        <a:t>Errores</a:t>
                      </a:r>
                      <a:r>
                        <a:rPr lang="es-ES" sz="1400" noProof="0" dirty="0"/>
                        <a:t> (Encuesta </a:t>
                      </a:r>
                      <a:r>
                        <a:rPr lang="es-ES" sz="1400" b="1" noProof="0" dirty="0"/>
                        <a:t>sin preguntas</a:t>
                      </a:r>
                      <a:r>
                        <a:rPr lang="es-ES" sz="1400" noProof="0" dirty="0"/>
                        <a:t>) y 1 de ellas cumplió el tiempo de publicación y esta lista para ver los </a:t>
                      </a:r>
                      <a:r>
                        <a:rPr lang="es-ES" sz="1400" b="1" i="1" noProof="0" dirty="0"/>
                        <a:t>resultados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747920773"/>
                  </a:ext>
                </a:extLst>
              </a:tr>
              <a:tr h="739681"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 dirty="0">
                          <a:solidFill>
                            <a:srgbClr val="0070C0"/>
                          </a:solidFill>
                        </a:rPr>
                        <a:t>Usuario </a:t>
                      </a:r>
                      <a:r>
                        <a:rPr lang="es-ES" sz="1400" kern="1200" noProof="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1 / Password1+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s-ES" sz="1400" noProof="0" dirty="0"/>
                        <a:t>Respondió 4 encuestas (Todas encuestas sin errores) y ya no puede volver a contestar las encuestas disponibles. Obtuvo 1100 puntos que ya están listos para ser canjeados.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1840059437"/>
                  </a:ext>
                </a:extLst>
              </a:tr>
              <a:tr h="73968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kern="1200" noProof="0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Cliente 2 / </a:t>
                      </a:r>
                      <a:r>
                        <a:rPr lang="es-ES" sz="1400" noProof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Password1+</a:t>
                      </a:r>
                      <a:endParaRPr lang="es-ES" sz="1400" kern="1200" noProof="0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s-ES" sz="1400" noProof="0" dirty="0"/>
                        <a:t>Creo 1 encuesta con </a:t>
                      </a:r>
                      <a:r>
                        <a:rPr lang="es-ES" sz="1400" noProof="0" dirty="0">
                          <a:solidFill>
                            <a:srgbClr val="FF0000"/>
                          </a:solidFill>
                        </a:rPr>
                        <a:t>Errores</a:t>
                      </a:r>
                      <a:r>
                        <a:rPr lang="es-ES" sz="1400" noProof="0" dirty="0"/>
                        <a:t> (Encuesta con preguntas pero </a:t>
                      </a:r>
                      <a:r>
                        <a:rPr lang="es-ES" sz="1400" b="1" noProof="0" dirty="0"/>
                        <a:t>sin Opciones</a:t>
                      </a:r>
                      <a:r>
                        <a:rPr lang="es-ES" sz="1400" noProof="0" dirty="0"/>
                        <a:t>)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73968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kern="1200" noProof="0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Cliente 3 / </a:t>
                      </a:r>
                      <a:r>
                        <a:rPr lang="es-ES" sz="1400" noProof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Password1+</a:t>
                      </a:r>
                      <a:endParaRPr lang="es-ES" sz="1400" kern="1200" noProof="0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s-ES" sz="1400" noProof="0" dirty="0"/>
                        <a:t>Creo 2 Encuestas con diferentes membresías, todas correctas y disponibles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73968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kern="1200" noProof="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Usuario 2 / Password1+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noProof="0" dirty="0"/>
                        <a:t>Respondió 2 encuestas y tiene encuestas disponibles sin responder. Obtuvo 750 puntos que ya están listos para ser canjeados.</a:t>
                      </a:r>
                    </a:p>
                    <a:p>
                      <a:pPr algn="l" rtl="0"/>
                      <a:endParaRPr lang="es-ES" sz="1400" noProof="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73968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kern="1200" noProof="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Usuario 3 / Password1+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noProof="0" dirty="0"/>
                        <a:t>Respondió 1 encuestas y tiene encuestas disponibles sin responder. Obtuvo 250 puntos que ya están listos para ser canjeados.</a:t>
                      </a:r>
                    </a:p>
                    <a:p>
                      <a:pPr algn="l" rtl="0"/>
                      <a:endParaRPr lang="es-ES" sz="1400" noProof="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08C5D53-D866-4245-BE7D-156375DC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2022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9897FF8-1BF8-4C19-8B7E-0B92E8151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dirty="0"/>
              <a:t>La Encuestadora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249" y="971550"/>
            <a:ext cx="3609975" cy="640080"/>
          </a:xfrm>
        </p:spPr>
        <p:txBody>
          <a:bodyPr rtlCol="0">
            <a:noAutofit/>
          </a:bodyPr>
          <a:lstStyle/>
          <a:p>
            <a:pPr rtl="0"/>
            <a:r>
              <a:rPr lang="es-ES" dirty="0"/>
              <a:t>Paquetes </a:t>
            </a:r>
            <a:r>
              <a:rPr lang="es-ES" dirty="0" err="1"/>
              <a:t>NuGet</a:t>
            </a:r>
            <a:endParaRPr lang="es-ES" dirty="0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8863A97-A73A-4927-A883-9002F499C5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2022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dirty="0"/>
              <a:t>La Encuestadora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7</a:t>
            </a:fld>
            <a:endParaRPr lang="es-ES" dirty="0"/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F14AAB3D-6D6C-4FDD-B757-F9AE1FAC0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502" y="1611630"/>
            <a:ext cx="5289846" cy="1883701"/>
          </a:xfrm>
          <a:prstGeom prst="rect">
            <a:avLst/>
          </a:prstGeom>
        </p:spPr>
      </p:pic>
      <p:sp>
        <p:nvSpPr>
          <p:cNvPr id="25" name="Título 3">
            <a:extLst>
              <a:ext uri="{FF2B5EF4-FFF2-40B4-BE49-F238E27FC236}">
                <a16:creationId xmlns:a16="http://schemas.microsoft.com/office/drawing/2014/main" id="{AEEDEBCA-A6BC-42EF-8E4A-731E559866CE}"/>
              </a:ext>
            </a:extLst>
          </p:cNvPr>
          <p:cNvSpPr txBox="1">
            <a:spLocks/>
          </p:cNvSpPr>
          <p:nvPr/>
        </p:nvSpPr>
        <p:spPr>
          <a:xfrm>
            <a:off x="1238248" y="3495331"/>
            <a:ext cx="2505077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/>
              <a:t>Controllers</a:t>
            </a:r>
            <a:endParaRPr lang="es-ES" dirty="0"/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F0CCF657-1A42-42F6-8FD0-A45FA8563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397" y="4086615"/>
            <a:ext cx="3886528" cy="1409310"/>
          </a:xfrm>
          <a:prstGeom prst="rect">
            <a:avLst/>
          </a:prstGeom>
        </p:spPr>
      </p:pic>
      <p:sp>
        <p:nvSpPr>
          <p:cNvPr id="27" name="Título 3">
            <a:extLst>
              <a:ext uri="{FF2B5EF4-FFF2-40B4-BE49-F238E27FC236}">
                <a16:creationId xmlns:a16="http://schemas.microsoft.com/office/drawing/2014/main" id="{B99E9BEA-8D27-4733-B42D-53545AE7022A}"/>
              </a:ext>
            </a:extLst>
          </p:cNvPr>
          <p:cNvSpPr txBox="1">
            <a:spLocks/>
          </p:cNvSpPr>
          <p:nvPr/>
        </p:nvSpPr>
        <p:spPr>
          <a:xfrm>
            <a:off x="7358061" y="2951107"/>
            <a:ext cx="2505077" cy="5096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/>
              <a:t>Models</a:t>
            </a:r>
            <a:endParaRPr lang="es-ES" dirty="0"/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6C2DA92A-B48B-4FA9-8C0D-3BD955DC16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4469" y="3495331"/>
            <a:ext cx="2743199" cy="231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72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2da Etapa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D14AC8A-30D4-48E3-9B06-1BA666562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871216"/>
            <a:ext cx="2386584" cy="861954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es-ES" dirty="0"/>
              <a:t>USUARIO: Carrito de compras para canje de Puntos por </a:t>
            </a:r>
            <a:r>
              <a:rPr lang="es-ES" dirty="0" err="1"/>
              <a:t>GiftCards</a:t>
            </a:r>
            <a:endParaRPr lang="es-ES" dirty="0"/>
          </a:p>
          <a:p>
            <a:pPr rtl="0"/>
            <a:r>
              <a:rPr lang="es-ES" dirty="0"/>
              <a:t>Agregar DNI y Domicilio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53195A3A-AB97-47CF-84BB-C2ADAABA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85032" y="2803655"/>
            <a:ext cx="2386583" cy="929515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CLIENTE: Cobro online de encuestas finalizadas</a:t>
            </a:r>
          </a:p>
          <a:p>
            <a:pPr rtl="0"/>
            <a:r>
              <a:rPr lang="es-ES" dirty="0"/>
              <a:t>Agregar CUIT y Razón Social</a:t>
            </a:r>
          </a:p>
        </p:txBody>
      </p:sp>
      <p:pic>
        <p:nvPicPr>
          <p:cNvPr id="43" name="Marcador de posición de imagen 42" descr="Fotografía de dos empresarios dibujando un grafo&#10;">
            <a:extLst>
              <a:ext uri="{FF2B5EF4-FFF2-40B4-BE49-F238E27FC236}">
                <a16:creationId xmlns:a16="http://schemas.microsoft.com/office/drawing/2014/main" id="{9B6C9607-2FE7-4BA2-A78E-6122DAAD2E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8776" y="1289304"/>
            <a:ext cx="4572000" cy="4334256"/>
          </a:xfrm>
        </p:spPr>
      </p:pic>
      <p:sp>
        <p:nvSpPr>
          <p:cNvPr id="36" name="Marcador de fecha 35">
            <a:extLst>
              <a:ext uri="{FF2B5EF4-FFF2-40B4-BE49-F238E27FC236}">
                <a16:creationId xmlns:a16="http://schemas.microsoft.com/office/drawing/2014/main" id="{D98E03FD-AFE5-462A-8455-5E7B34A5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2022</a:t>
            </a:r>
          </a:p>
        </p:txBody>
      </p:sp>
      <p:sp>
        <p:nvSpPr>
          <p:cNvPr id="37" name="Marcador de pie de página 36">
            <a:extLst>
              <a:ext uri="{FF2B5EF4-FFF2-40B4-BE49-F238E27FC236}">
                <a16:creationId xmlns:a16="http://schemas.microsoft.com/office/drawing/2014/main" id="{8E5DF9FC-D709-4A4F-BA34-E6BD57C7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dirty="0"/>
              <a:t>La Encuestadora</a:t>
            </a:r>
          </a:p>
        </p:txBody>
      </p:sp>
      <p:sp>
        <p:nvSpPr>
          <p:cNvPr id="38" name="Marcador de número de diapositiva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Gracias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914650" cy="2651760"/>
          </a:xfrm>
        </p:spPr>
        <p:txBody>
          <a:bodyPr rtlCol="0"/>
          <a:lstStyle/>
          <a:p>
            <a:pPr rtl="0"/>
            <a:r>
              <a:rPr lang="es-ES" dirty="0"/>
              <a:t>Juan Carlos Suarez</a:t>
            </a:r>
          </a:p>
          <a:p>
            <a:r>
              <a:rPr lang="es-ES" dirty="0"/>
              <a:t>info@laencuestadora.com</a:t>
            </a:r>
          </a:p>
          <a:p>
            <a:pPr rtl="0"/>
            <a:r>
              <a:rPr lang="es-ES" dirty="0"/>
              <a:t>laencuestadora.somee.com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2022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dirty="0"/>
              <a:t>La Encuestadora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588_TF10081922_Win32" id="{DB75D3B0-7D0F-4B66-815D-BB68E1EAFF29}" vid="{5BDC3A43-58D2-463A-B833-8487BE13E1C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{ACA025AB-7D4E-4108-96BB-E18631449C1A}tf10081922_win32</Template>
  <TotalTime>179</TotalTime>
  <Words>519</Words>
  <Application>Microsoft Office PowerPoint</Application>
  <PresentationFormat>Panorámica</PresentationFormat>
  <Paragraphs>73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Quire Sans Pro Light</vt:lpstr>
      <vt:lpstr>Tisa Offc Serif Pro</vt:lpstr>
      <vt:lpstr>Tema de Office</vt:lpstr>
      <vt:lpstr>Proyecto de La Encuestadora</vt:lpstr>
      <vt:lpstr>Declaración de objetivos</vt:lpstr>
      <vt:lpstr>Modelo de Negocio</vt:lpstr>
      <vt:lpstr>Correo recibido por el Usuario </vt:lpstr>
      <vt:lpstr>Prueba de funcionamiento</vt:lpstr>
      <vt:lpstr>Muestra de datos </vt:lpstr>
      <vt:lpstr>Paquetes NuGet</vt:lpstr>
      <vt:lpstr>2da Etapa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de La Encuestadora</dc:title>
  <dc:creator>Suarez Juan Carlos</dc:creator>
  <cp:lastModifiedBy>Suarez Juan Carlos</cp:lastModifiedBy>
  <cp:revision>13</cp:revision>
  <dcterms:created xsi:type="dcterms:W3CDTF">2022-07-13T20:42:05Z</dcterms:created>
  <dcterms:modified xsi:type="dcterms:W3CDTF">2022-07-13T23:41:21Z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ac2ff57e-bb39-4db3-8365-241a9e7d2fcd_Enabled">
    <vt:lpwstr>true</vt:lpwstr>
  </property>
  <property fmtid="{D5CDD505-2E9C-101B-9397-08002B2CF9AE}" pid="5" name="MSIP_Label_ac2ff57e-bb39-4db3-8365-241a9e7d2fcd_SetDate">
    <vt:lpwstr>2022-07-13T20:42:06Z</vt:lpwstr>
  </property>
  <property fmtid="{D5CDD505-2E9C-101B-9397-08002B2CF9AE}" pid="6" name="MSIP_Label_ac2ff57e-bb39-4db3-8365-241a9e7d2fcd_Method">
    <vt:lpwstr>Standard</vt:lpwstr>
  </property>
  <property fmtid="{D5CDD505-2E9C-101B-9397-08002B2CF9AE}" pid="7" name="MSIP_Label_ac2ff57e-bb39-4db3-8365-241a9e7d2fcd_Name">
    <vt:lpwstr>-Uso interno</vt:lpwstr>
  </property>
  <property fmtid="{D5CDD505-2E9C-101B-9397-08002B2CF9AE}" pid="8" name="MSIP_Label_ac2ff57e-bb39-4db3-8365-241a9e7d2fcd_SiteId">
    <vt:lpwstr>99d6b2c5-1dda-4246-b042-ef21eb53f345</vt:lpwstr>
  </property>
  <property fmtid="{D5CDD505-2E9C-101B-9397-08002B2CF9AE}" pid="9" name="MSIP_Label_ac2ff57e-bb39-4db3-8365-241a9e7d2fcd_ActionId">
    <vt:lpwstr>3655dd4b-1cde-4876-bae3-62babc27b27d</vt:lpwstr>
  </property>
  <property fmtid="{D5CDD505-2E9C-101B-9397-08002B2CF9AE}" pid="10" name="MSIP_Label_ac2ff57e-bb39-4db3-8365-241a9e7d2fcd_ContentBits">
    <vt:lpwstr>0</vt:lpwstr>
  </property>
</Properties>
</file>